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ro-R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2DCDB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90" y="-34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zitiv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titlu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o-RO" smtClean="0"/>
              <a:t>Faceți clic pentru editarea stilului de subtitlu al coordonatorului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72074-FE9A-49F2-87DA-BDC2826ADB1D}" type="datetimeFigureOut">
              <a:rPr lang="ro-RO" smtClean="0"/>
              <a:t>13.10.2015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C21D5-FC48-4FFB-B83C-AE78359D9F39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ext vertical și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72074-FE9A-49F2-87DA-BDC2826ADB1D}" type="datetimeFigureOut">
              <a:rPr lang="ro-RO" smtClean="0"/>
              <a:t>13.10.2015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C21D5-FC48-4FFB-B83C-AE78359D9F39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lu vertical și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72074-FE9A-49F2-87DA-BDC2826ADB1D}" type="datetimeFigureOut">
              <a:rPr lang="ro-RO" smtClean="0"/>
              <a:t>13.10.2015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C21D5-FC48-4FFB-B83C-AE78359D9F39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u și conțin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conținut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72074-FE9A-49F2-87DA-BDC2826ADB1D}" type="datetimeFigureOut">
              <a:rPr lang="ro-RO" smtClean="0"/>
              <a:t>13.10.2015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C21D5-FC48-4FFB-B83C-AE78359D9F39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ntet secțiu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72074-FE9A-49F2-87DA-BDC2826ADB1D}" type="datetimeFigureOut">
              <a:rPr lang="ro-RO" smtClean="0"/>
              <a:t>13.10.2015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C21D5-FC48-4FFB-B83C-AE78359D9F39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uă tipuri de conțin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conținut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conținut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5" name="Substituent dată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72074-FE9A-49F2-87DA-BDC2826ADB1D}" type="datetimeFigureOut">
              <a:rPr lang="ro-RO" smtClean="0"/>
              <a:t>13.10.2015</a:t>
            </a:fld>
            <a:endParaRPr lang="ro-RO"/>
          </a:p>
        </p:txBody>
      </p:sp>
      <p:sp>
        <p:nvSpPr>
          <p:cNvPr id="6" name="Substituent subsol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ubstituent număr diapozitiv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C21D5-FC48-4FFB-B83C-AE78359D9F39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ț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4" name="Substituent conținut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5" name="Substituent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6" name="Substituent conținut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7" name="Substituent dată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72074-FE9A-49F2-87DA-BDC2826ADB1D}" type="datetimeFigureOut">
              <a:rPr lang="ro-RO" smtClean="0"/>
              <a:t>13.10.2015</a:t>
            </a:fld>
            <a:endParaRPr lang="ro-RO"/>
          </a:p>
        </p:txBody>
      </p:sp>
      <p:sp>
        <p:nvSpPr>
          <p:cNvPr id="8" name="Substituent subsol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9" name="Substituent număr diapozitiv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C21D5-FC48-4FFB-B83C-AE78359D9F39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Doar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dată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72074-FE9A-49F2-87DA-BDC2826ADB1D}" type="datetimeFigureOut">
              <a:rPr lang="ro-RO" smtClean="0"/>
              <a:t>13.10.2015</a:t>
            </a:fld>
            <a:endParaRPr lang="ro-RO"/>
          </a:p>
        </p:txBody>
      </p:sp>
      <p:sp>
        <p:nvSpPr>
          <p:cNvPr id="4" name="Substituent subsol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5" name="Substituent număr diapozitiv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C21D5-FC48-4FFB-B83C-AE78359D9F39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Necomplet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stituent dată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72074-FE9A-49F2-87DA-BDC2826ADB1D}" type="datetimeFigureOut">
              <a:rPr lang="ro-RO" smtClean="0"/>
              <a:t>13.10.2015</a:t>
            </a:fld>
            <a:endParaRPr lang="ro-RO"/>
          </a:p>
        </p:txBody>
      </p:sp>
      <p:sp>
        <p:nvSpPr>
          <p:cNvPr id="3" name="Substituent subsol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4" name="Substituent număr diapozitiv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C21D5-FC48-4FFB-B83C-AE78359D9F39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ținut cu legend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conținut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5" name="Substituent dată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72074-FE9A-49F2-87DA-BDC2826ADB1D}" type="datetimeFigureOut">
              <a:rPr lang="ro-RO" smtClean="0"/>
              <a:t>13.10.2015</a:t>
            </a:fld>
            <a:endParaRPr lang="ro-RO"/>
          </a:p>
        </p:txBody>
      </p:sp>
      <p:sp>
        <p:nvSpPr>
          <p:cNvPr id="6" name="Substituent subsol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ubstituent număr diapozitiv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C21D5-FC48-4FFB-B83C-AE78359D9F39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ine cu legend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i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o-RO"/>
          </a:p>
        </p:txBody>
      </p:sp>
      <p:sp>
        <p:nvSpPr>
          <p:cNvPr id="4" name="Substituent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5" name="Substituent dată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B72074-FE9A-49F2-87DA-BDC2826ADB1D}" type="datetimeFigureOut">
              <a:rPr lang="ro-RO" smtClean="0"/>
              <a:t>13.10.2015</a:t>
            </a:fld>
            <a:endParaRPr lang="ro-RO"/>
          </a:p>
        </p:txBody>
      </p:sp>
      <p:sp>
        <p:nvSpPr>
          <p:cNvPr id="6" name="Substituent subsol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ubstituent număr diapozitiv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C21D5-FC48-4FFB-B83C-AE78359D9F39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stituent titlu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B72074-FE9A-49F2-87DA-BDC2826ADB1D}" type="datetimeFigureOut">
              <a:rPr lang="ro-RO" smtClean="0"/>
              <a:t>13.10.2015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4C21D5-FC48-4FFB-B83C-AE78359D9F39}" type="slidenum">
              <a:rPr lang="ro-RO" smtClean="0"/>
              <a:t>‹#›</a:t>
            </a:fld>
            <a:endParaRPr lang="ro-R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reptunghi 4"/>
          <p:cNvSpPr/>
          <p:nvPr/>
        </p:nvSpPr>
        <p:spPr>
          <a:xfrm>
            <a:off x="2000232" y="857232"/>
            <a:ext cx="4786346" cy="5929354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6" name="Dreptunghi 5"/>
          <p:cNvSpPr/>
          <p:nvPr/>
        </p:nvSpPr>
        <p:spPr>
          <a:xfrm>
            <a:off x="2643174" y="2857496"/>
            <a:ext cx="2500330" cy="857256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7" name="Dreptunghi 6"/>
          <p:cNvSpPr/>
          <p:nvPr/>
        </p:nvSpPr>
        <p:spPr>
          <a:xfrm>
            <a:off x="2643174" y="3786190"/>
            <a:ext cx="2428892" cy="2214578"/>
          </a:xfrm>
          <a:prstGeom prst="rect">
            <a:avLst/>
          </a:prstGeom>
          <a:solidFill>
            <a:schemeClr val="accent5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4" name="Dreptunghi 3"/>
          <p:cNvSpPr/>
          <p:nvPr/>
        </p:nvSpPr>
        <p:spPr>
          <a:xfrm>
            <a:off x="2286000" y="117717"/>
            <a:ext cx="5143520" cy="6740307"/>
          </a:xfrm>
          <a:prstGeom prst="rect">
            <a:avLst/>
          </a:prstGeom>
          <a:solidFill>
            <a:srgbClr val="F2DCDB">
              <a:alpha val="52157"/>
            </a:srgbClr>
          </a:solidFill>
        </p:spPr>
        <p:txBody>
          <a:bodyPr wrap="square">
            <a:spAutoFit/>
          </a:bodyPr>
          <a:lstStyle/>
          <a:p>
            <a:r>
              <a:rPr lang="ro-RO" dirty="0" smtClean="0">
                <a:solidFill>
                  <a:srgbClr val="FF0000"/>
                </a:solidFill>
              </a:rPr>
              <a:t>n=val(</a:t>
            </a:r>
            <a:r>
              <a:rPr lang="ro-RO" dirty="0" err="1" smtClean="0">
                <a:solidFill>
                  <a:srgbClr val="FF0000"/>
                </a:solidFill>
              </a:rPr>
              <a:t>alltrim</a:t>
            </a:r>
            <a:r>
              <a:rPr lang="ro-RO" dirty="0" smtClean="0">
                <a:solidFill>
                  <a:srgbClr val="FF0000"/>
                </a:solidFill>
              </a:rPr>
              <a:t>(</a:t>
            </a:r>
            <a:r>
              <a:rPr lang="ro-RO" dirty="0" err="1" smtClean="0">
                <a:solidFill>
                  <a:srgbClr val="FF0000"/>
                </a:solidFill>
              </a:rPr>
              <a:t>this.Value</a:t>
            </a:r>
            <a:r>
              <a:rPr lang="ro-RO" dirty="0" smtClean="0">
                <a:solidFill>
                  <a:srgbClr val="FF0000"/>
                </a:solidFill>
              </a:rPr>
              <a:t>))</a:t>
            </a:r>
          </a:p>
          <a:p>
            <a:r>
              <a:rPr lang="ro-RO" dirty="0" smtClean="0">
                <a:solidFill>
                  <a:srgbClr val="FF0000"/>
                </a:solidFill>
              </a:rPr>
              <a:t>n=</a:t>
            </a:r>
            <a:r>
              <a:rPr lang="ro-RO" dirty="0" err="1" smtClean="0">
                <a:solidFill>
                  <a:srgbClr val="FF0000"/>
                </a:solidFill>
              </a:rPr>
              <a:t>n</a:t>
            </a:r>
            <a:r>
              <a:rPr lang="ro-RO" dirty="0" smtClean="0">
                <a:solidFill>
                  <a:srgbClr val="FF0000"/>
                </a:solidFill>
              </a:rPr>
              <a:t>*</a:t>
            </a:r>
            <a:r>
              <a:rPr lang="ro-RO" dirty="0" err="1" smtClean="0">
                <a:solidFill>
                  <a:srgbClr val="FF0000"/>
                </a:solidFill>
              </a:rPr>
              <a:t>n</a:t>
            </a:r>
            <a:endParaRPr lang="ro-RO" dirty="0" smtClean="0">
              <a:solidFill>
                <a:srgbClr val="FF0000"/>
              </a:solidFill>
            </a:endParaRPr>
          </a:p>
          <a:p>
            <a:endParaRPr lang="ro-RO" dirty="0" smtClean="0"/>
          </a:p>
          <a:p>
            <a:r>
              <a:rPr lang="ro-RO" dirty="0" smtClean="0"/>
              <a:t>   </a:t>
            </a:r>
            <a:r>
              <a:rPr lang="ro-RO" dirty="0" err="1" smtClean="0">
                <a:solidFill>
                  <a:srgbClr val="00B050"/>
                </a:solidFill>
              </a:rPr>
              <a:t>if</a:t>
            </a:r>
            <a:r>
              <a:rPr lang="ro-RO" dirty="0" smtClean="0">
                <a:solidFill>
                  <a:srgbClr val="00B050"/>
                </a:solidFill>
              </a:rPr>
              <a:t> n&gt;20</a:t>
            </a:r>
          </a:p>
          <a:p>
            <a:r>
              <a:rPr lang="ro-RO" dirty="0" smtClean="0"/>
              <a:t>   </a:t>
            </a:r>
          </a:p>
          <a:p>
            <a:r>
              <a:rPr lang="ro-RO" dirty="0" smtClean="0">
                <a:solidFill>
                  <a:srgbClr val="FF0000"/>
                </a:solidFill>
              </a:rPr>
              <a:t>          thisform.label1.Caption=</a:t>
            </a:r>
            <a:r>
              <a:rPr lang="ro-RO" dirty="0" err="1" smtClean="0">
                <a:solidFill>
                  <a:srgbClr val="FF0000"/>
                </a:solidFill>
              </a:rPr>
              <a:t>str</a:t>
            </a:r>
            <a:r>
              <a:rPr lang="ro-RO" dirty="0" smtClean="0">
                <a:solidFill>
                  <a:srgbClr val="FF0000"/>
                </a:solidFill>
              </a:rPr>
              <a:t>(n)</a:t>
            </a:r>
          </a:p>
          <a:p>
            <a:endParaRPr lang="ro-RO" dirty="0" smtClean="0"/>
          </a:p>
          <a:p>
            <a:r>
              <a:rPr lang="ro-RO" dirty="0" err="1" smtClean="0">
                <a:solidFill>
                  <a:srgbClr val="00B050"/>
                </a:solidFill>
              </a:rPr>
              <a:t>Else</a:t>
            </a:r>
            <a:endParaRPr lang="ro-RO" dirty="0" smtClean="0">
              <a:solidFill>
                <a:srgbClr val="00B050"/>
              </a:solidFill>
            </a:endParaRPr>
          </a:p>
          <a:p>
            <a:r>
              <a:rPr lang="ro-RO" dirty="0" smtClean="0"/>
              <a:t>         </a:t>
            </a:r>
            <a:r>
              <a:rPr lang="ro-RO" dirty="0" smtClean="0">
                <a:solidFill>
                  <a:srgbClr val="FF0000"/>
                </a:solidFill>
              </a:rPr>
              <a:t>s=[]</a:t>
            </a:r>
          </a:p>
          <a:p>
            <a:endParaRPr lang="ro-RO" dirty="0" smtClean="0">
              <a:solidFill>
                <a:srgbClr val="FF0000"/>
              </a:solidFill>
            </a:endParaRPr>
          </a:p>
          <a:p>
            <a:r>
              <a:rPr lang="ro-RO" dirty="0" smtClean="0"/>
              <a:t>        &amp;&amp; for i=1 </a:t>
            </a:r>
            <a:r>
              <a:rPr lang="ro-RO" dirty="0" err="1" smtClean="0"/>
              <a:t>to</a:t>
            </a:r>
            <a:r>
              <a:rPr lang="ro-RO" dirty="0" smtClean="0"/>
              <a:t> n do</a:t>
            </a:r>
          </a:p>
          <a:p>
            <a:r>
              <a:rPr lang="ro-RO" dirty="0" smtClean="0"/>
              <a:t>          </a:t>
            </a:r>
            <a:r>
              <a:rPr lang="ro-RO" dirty="0" smtClean="0">
                <a:solidFill>
                  <a:srgbClr val="FF0000"/>
                </a:solidFill>
              </a:rPr>
              <a:t>&amp;&amp;    s=</a:t>
            </a:r>
            <a:r>
              <a:rPr lang="ro-RO" dirty="0" err="1" smtClean="0">
                <a:solidFill>
                  <a:srgbClr val="FF0000"/>
                </a:solidFill>
              </a:rPr>
              <a:t>s</a:t>
            </a:r>
            <a:r>
              <a:rPr lang="ro-RO" dirty="0" smtClean="0">
                <a:solidFill>
                  <a:srgbClr val="FF0000"/>
                </a:solidFill>
              </a:rPr>
              <a:t>+</a:t>
            </a:r>
            <a:r>
              <a:rPr lang="ro-RO" dirty="0" err="1" smtClean="0">
                <a:solidFill>
                  <a:srgbClr val="FF0000"/>
                </a:solidFill>
              </a:rPr>
              <a:t>str</a:t>
            </a:r>
            <a:r>
              <a:rPr lang="ro-RO" dirty="0" smtClean="0">
                <a:solidFill>
                  <a:srgbClr val="FF0000"/>
                </a:solidFill>
              </a:rPr>
              <a:t>(i)+[  ]</a:t>
            </a:r>
          </a:p>
          <a:p>
            <a:r>
              <a:rPr lang="ro-RO" dirty="0" smtClean="0"/>
              <a:t>          </a:t>
            </a:r>
            <a:r>
              <a:rPr lang="ro-RO" dirty="0" err="1" smtClean="0"/>
              <a:t>&amp;&amp;endfor</a:t>
            </a:r>
            <a:endParaRPr lang="ro-RO" dirty="0" smtClean="0"/>
          </a:p>
          <a:p>
            <a:r>
              <a:rPr lang="ro-RO" dirty="0" smtClean="0">
                <a:solidFill>
                  <a:srgbClr val="FF0000"/>
                </a:solidFill>
              </a:rPr>
              <a:t>          </a:t>
            </a:r>
          </a:p>
          <a:p>
            <a:r>
              <a:rPr lang="ro-RO" dirty="0">
                <a:solidFill>
                  <a:srgbClr val="FF0000"/>
                </a:solidFill>
              </a:rPr>
              <a:t> </a:t>
            </a:r>
            <a:r>
              <a:rPr lang="ro-RO" dirty="0" smtClean="0">
                <a:solidFill>
                  <a:srgbClr val="FF0000"/>
                </a:solidFill>
              </a:rPr>
              <a:t>         i=1</a:t>
            </a:r>
            <a:r>
              <a:rPr lang="ro-RO" dirty="0" smtClean="0"/>
              <a:t>      </a:t>
            </a:r>
          </a:p>
          <a:p>
            <a:r>
              <a:rPr lang="ro-RO" dirty="0" smtClean="0"/>
              <a:t>          do </a:t>
            </a:r>
            <a:r>
              <a:rPr lang="ro-RO" dirty="0" err="1" smtClean="0"/>
              <a:t>while</a:t>
            </a:r>
            <a:r>
              <a:rPr lang="ro-RO" dirty="0" smtClean="0"/>
              <a:t> i&lt;=n</a:t>
            </a:r>
          </a:p>
          <a:p>
            <a:r>
              <a:rPr lang="ro-RO" dirty="0" smtClean="0"/>
              <a:t>              </a:t>
            </a:r>
          </a:p>
          <a:p>
            <a:r>
              <a:rPr lang="ro-RO" dirty="0" smtClean="0"/>
              <a:t>                </a:t>
            </a:r>
            <a:r>
              <a:rPr lang="ro-RO" dirty="0" smtClean="0">
                <a:solidFill>
                  <a:srgbClr val="FF0000"/>
                </a:solidFill>
              </a:rPr>
              <a:t>s=</a:t>
            </a:r>
            <a:r>
              <a:rPr lang="ro-RO" dirty="0" err="1" smtClean="0">
                <a:solidFill>
                  <a:srgbClr val="FF0000"/>
                </a:solidFill>
              </a:rPr>
              <a:t>s</a:t>
            </a:r>
            <a:r>
              <a:rPr lang="ro-RO" dirty="0" smtClean="0">
                <a:solidFill>
                  <a:srgbClr val="FF0000"/>
                </a:solidFill>
              </a:rPr>
              <a:t>+</a:t>
            </a:r>
            <a:r>
              <a:rPr lang="ro-RO" dirty="0" err="1" smtClean="0">
                <a:solidFill>
                  <a:srgbClr val="FF0000"/>
                </a:solidFill>
              </a:rPr>
              <a:t>str</a:t>
            </a:r>
            <a:r>
              <a:rPr lang="ro-RO" dirty="0" smtClean="0">
                <a:solidFill>
                  <a:srgbClr val="FF0000"/>
                </a:solidFill>
              </a:rPr>
              <a:t>(i)+[  ]</a:t>
            </a:r>
          </a:p>
          <a:p>
            <a:endParaRPr lang="ro-RO" dirty="0" smtClean="0"/>
          </a:p>
          <a:p>
            <a:r>
              <a:rPr lang="ro-RO" dirty="0" smtClean="0">
                <a:solidFill>
                  <a:srgbClr val="FF0000"/>
                </a:solidFill>
              </a:rPr>
              <a:t>                i=</a:t>
            </a:r>
            <a:r>
              <a:rPr lang="ro-RO" dirty="0" err="1" smtClean="0">
                <a:solidFill>
                  <a:srgbClr val="FF0000"/>
                </a:solidFill>
              </a:rPr>
              <a:t>i</a:t>
            </a:r>
            <a:r>
              <a:rPr lang="ro-RO" dirty="0" smtClean="0">
                <a:solidFill>
                  <a:srgbClr val="FF0000"/>
                </a:solidFill>
              </a:rPr>
              <a:t>+1</a:t>
            </a:r>
          </a:p>
          <a:p>
            <a:r>
              <a:rPr lang="ro-RO" dirty="0" smtClean="0"/>
              <a:t>          </a:t>
            </a:r>
            <a:r>
              <a:rPr lang="ro-RO" dirty="0" err="1" smtClean="0"/>
              <a:t>enddo</a:t>
            </a:r>
            <a:endParaRPr lang="ro-RO" dirty="0" smtClean="0"/>
          </a:p>
          <a:p>
            <a:endParaRPr lang="ro-RO" dirty="0" smtClean="0"/>
          </a:p>
          <a:p>
            <a:r>
              <a:rPr lang="ro-RO" dirty="0" smtClean="0"/>
              <a:t>        </a:t>
            </a:r>
            <a:r>
              <a:rPr lang="ro-RO" dirty="0" smtClean="0">
                <a:solidFill>
                  <a:srgbClr val="FF0000"/>
                </a:solidFill>
              </a:rPr>
              <a:t>thisform.label1.Caption=s</a:t>
            </a:r>
          </a:p>
          <a:p>
            <a:r>
              <a:rPr lang="ro-RO" dirty="0" err="1" smtClean="0">
                <a:solidFill>
                  <a:srgbClr val="00B050"/>
                </a:solidFill>
              </a:rPr>
              <a:t>endif</a:t>
            </a:r>
            <a:endParaRPr lang="ro-RO" dirty="0">
              <a:solidFill>
                <a:srgbClr val="00B050"/>
              </a:solidFill>
            </a:endParaRPr>
          </a:p>
        </p:txBody>
      </p:sp>
      <p:sp>
        <p:nvSpPr>
          <p:cNvPr id="8" name="Rând de explicație 1 7"/>
          <p:cNvSpPr/>
          <p:nvPr/>
        </p:nvSpPr>
        <p:spPr>
          <a:xfrm>
            <a:off x="6072198" y="142852"/>
            <a:ext cx="3000396" cy="428604"/>
          </a:xfrm>
          <a:prstGeom prst="borderCallout1">
            <a:avLst>
              <a:gd name="adj1" fmla="val 18750"/>
              <a:gd name="adj2" fmla="val -8333"/>
              <a:gd name="adj3" fmla="val 52497"/>
              <a:gd name="adj4" fmla="val -4404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Értékadó struktúra</a:t>
            </a:r>
            <a:endParaRPr lang="ro-RO" dirty="0"/>
          </a:p>
        </p:txBody>
      </p:sp>
      <p:sp>
        <p:nvSpPr>
          <p:cNvPr id="9" name="Rând de explicație 1 8"/>
          <p:cNvSpPr/>
          <p:nvPr/>
        </p:nvSpPr>
        <p:spPr>
          <a:xfrm>
            <a:off x="6072198" y="1214422"/>
            <a:ext cx="3000396" cy="428604"/>
          </a:xfrm>
          <a:prstGeom prst="borderCallout1">
            <a:avLst>
              <a:gd name="adj1" fmla="val 18750"/>
              <a:gd name="adj2" fmla="val -8333"/>
              <a:gd name="adj3" fmla="val 52497"/>
              <a:gd name="adj4" fmla="val -4404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Értékadó struktúra</a:t>
            </a:r>
            <a:endParaRPr lang="ro-RO" dirty="0"/>
          </a:p>
        </p:txBody>
      </p:sp>
      <p:sp>
        <p:nvSpPr>
          <p:cNvPr id="10" name="Rând de explicație 1 9"/>
          <p:cNvSpPr/>
          <p:nvPr/>
        </p:nvSpPr>
        <p:spPr>
          <a:xfrm>
            <a:off x="5929322" y="2285992"/>
            <a:ext cx="3000396" cy="428604"/>
          </a:xfrm>
          <a:prstGeom prst="borderCallout1">
            <a:avLst>
              <a:gd name="adj1" fmla="val 18750"/>
              <a:gd name="adj2" fmla="val -8333"/>
              <a:gd name="adj3" fmla="val 52497"/>
              <a:gd name="adj4" fmla="val -4404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Értékadó struktúra</a:t>
            </a:r>
            <a:endParaRPr lang="ro-RO" dirty="0"/>
          </a:p>
        </p:txBody>
      </p:sp>
      <p:sp>
        <p:nvSpPr>
          <p:cNvPr id="11" name="Rând de explicație 1 10"/>
          <p:cNvSpPr/>
          <p:nvPr/>
        </p:nvSpPr>
        <p:spPr>
          <a:xfrm>
            <a:off x="5929322" y="3071810"/>
            <a:ext cx="3000396" cy="428604"/>
          </a:xfrm>
          <a:prstGeom prst="borderCallout1">
            <a:avLst>
              <a:gd name="adj1" fmla="val 18750"/>
              <a:gd name="adj2" fmla="val -8333"/>
              <a:gd name="adj3" fmla="val 52497"/>
              <a:gd name="adj4" fmla="val -4404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Értékadó struktúra</a:t>
            </a:r>
            <a:endParaRPr lang="ro-RO" dirty="0"/>
          </a:p>
        </p:txBody>
      </p:sp>
      <p:sp>
        <p:nvSpPr>
          <p:cNvPr id="12" name="Rând de explicație 1 11"/>
          <p:cNvSpPr/>
          <p:nvPr/>
        </p:nvSpPr>
        <p:spPr>
          <a:xfrm>
            <a:off x="5929322" y="3857628"/>
            <a:ext cx="3000396" cy="428604"/>
          </a:xfrm>
          <a:prstGeom prst="borderCallout1">
            <a:avLst>
              <a:gd name="adj1" fmla="val 18750"/>
              <a:gd name="adj2" fmla="val -8333"/>
              <a:gd name="adj3" fmla="val 52497"/>
              <a:gd name="adj4" fmla="val -4404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Értékadó struktúra</a:t>
            </a:r>
            <a:endParaRPr lang="ro-RO" dirty="0"/>
          </a:p>
        </p:txBody>
      </p:sp>
      <p:sp>
        <p:nvSpPr>
          <p:cNvPr id="13" name="Rând de explicație 1 12"/>
          <p:cNvSpPr/>
          <p:nvPr/>
        </p:nvSpPr>
        <p:spPr>
          <a:xfrm>
            <a:off x="5929322" y="4714884"/>
            <a:ext cx="3000396" cy="428604"/>
          </a:xfrm>
          <a:prstGeom prst="borderCallout1">
            <a:avLst>
              <a:gd name="adj1" fmla="val 18750"/>
              <a:gd name="adj2" fmla="val -8333"/>
              <a:gd name="adj3" fmla="val 52497"/>
              <a:gd name="adj4" fmla="val -4404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Értékadó struktúra</a:t>
            </a:r>
            <a:endParaRPr lang="ro-RO" dirty="0"/>
          </a:p>
        </p:txBody>
      </p:sp>
      <p:sp>
        <p:nvSpPr>
          <p:cNvPr id="14" name="Rând de explicație 1 13"/>
          <p:cNvSpPr/>
          <p:nvPr/>
        </p:nvSpPr>
        <p:spPr>
          <a:xfrm>
            <a:off x="5929322" y="5357850"/>
            <a:ext cx="3000396" cy="428604"/>
          </a:xfrm>
          <a:prstGeom prst="borderCallout1">
            <a:avLst>
              <a:gd name="adj1" fmla="val 18750"/>
              <a:gd name="adj2" fmla="val -8333"/>
              <a:gd name="adj3" fmla="val 52497"/>
              <a:gd name="adj4" fmla="val -4404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Értékadó struktúra</a:t>
            </a:r>
            <a:endParaRPr lang="ro-RO" dirty="0"/>
          </a:p>
        </p:txBody>
      </p:sp>
      <p:sp>
        <p:nvSpPr>
          <p:cNvPr id="15" name="Rând de explicație 1 14"/>
          <p:cNvSpPr/>
          <p:nvPr/>
        </p:nvSpPr>
        <p:spPr>
          <a:xfrm>
            <a:off x="5929322" y="6000792"/>
            <a:ext cx="3000396" cy="428604"/>
          </a:xfrm>
          <a:prstGeom prst="borderCallout1">
            <a:avLst>
              <a:gd name="adj1" fmla="val 18750"/>
              <a:gd name="adj2" fmla="val -8333"/>
              <a:gd name="adj3" fmla="val 52497"/>
              <a:gd name="adj4" fmla="val -4404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Értékadó struktúra</a:t>
            </a:r>
            <a:endParaRPr lang="ro-RO" dirty="0"/>
          </a:p>
        </p:txBody>
      </p:sp>
      <p:sp>
        <p:nvSpPr>
          <p:cNvPr id="16" name="Rând de explicație 1 15"/>
          <p:cNvSpPr/>
          <p:nvPr/>
        </p:nvSpPr>
        <p:spPr>
          <a:xfrm>
            <a:off x="6072198" y="642942"/>
            <a:ext cx="3000396" cy="428604"/>
          </a:xfrm>
          <a:prstGeom prst="borderCallout1">
            <a:avLst>
              <a:gd name="adj1" fmla="val 18750"/>
              <a:gd name="adj2" fmla="val -8333"/>
              <a:gd name="adj3" fmla="val 52497"/>
              <a:gd name="adj4" fmla="val -4404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Értékadó struktúra</a:t>
            </a:r>
            <a:endParaRPr lang="ro-RO" dirty="0"/>
          </a:p>
        </p:txBody>
      </p:sp>
      <p:sp>
        <p:nvSpPr>
          <p:cNvPr id="17" name="Rând de explicație 1 16"/>
          <p:cNvSpPr/>
          <p:nvPr/>
        </p:nvSpPr>
        <p:spPr>
          <a:xfrm rot="17471318">
            <a:off x="473438" y="597615"/>
            <a:ext cx="1616485" cy="743546"/>
          </a:xfrm>
          <a:prstGeom prst="borderCallout1">
            <a:avLst>
              <a:gd name="adj1" fmla="val 18750"/>
              <a:gd name="adj2" fmla="val -8333"/>
              <a:gd name="adj3" fmla="val 195699"/>
              <a:gd name="adj4" fmla="val 64513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Alternatív struktúra</a:t>
            </a:r>
            <a:endParaRPr lang="ro-RO" dirty="0"/>
          </a:p>
        </p:txBody>
      </p:sp>
      <p:sp>
        <p:nvSpPr>
          <p:cNvPr id="18" name="Rând de explicație 1 17"/>
          <p:cNvSpPr/>
          <p:nvPr/>
        </p:nvSpPr>
        <p:spPr>
          <a:xfrm rot="17471318">
            <a:off x="44810" y="2302127"/>
            <a:ext cx="1616485" cy="743546"/>
          </a:xfrm>
          <a:prstGeom prst="borderCallout1">
            <a:avLst>
              <a:gd name="adj1" fmla="val 18750"/>
              <a:gd name="adj2" fmla="val -8333"/>
              <a:gd name="adj3" fmla="val 214062"/>
              <a:gd name="adj4" fmla="val 10872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Alternatív struktúra</a:t>
            </a:r>
            <a:endParaRPr lang="ro-RO" dirty="0"/>
          </a:p>
        </p:txBody>
      </p:sp>
      <p:sp>
        <p:nvSpPr>
          <p:cNvPr id="19" name="Rând de explicație 1 18"/>
          <p:cNvSpPr/>
          <p:nvPr/>
        </p:nvSpPr>
        <p:spPr>
          <a:xfrm rot="17471318">
            <a:off x="44811" y="4302391"/>
            <a:ext cx="1616485" cy="743546"/>
          </a:xfrm>
          <a:prstGeom prst="borderCallout1">
            <a:avLst>
              <a:gd name="adj1" fmla="val 18750"/>
              <a:gd name="adj2" fmla="val -8333"/>
              <a:gd name="adj3" fmla="val 324607"/>
              <a:gd name="adj4" fmla="val -2433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Alternatív struktúra</a:t>
            </a:r>
            <a:endParaRPr lang="ro-RO" dirty="0"/>
          </a:p>
        </p:txBody>
      </p:sp>
      <p:sp>
        <p:nvSpPr>
          <p:cNvPr id="20" name="Oval 19"/>
          <p:cNvSpPr/>
          <p:nvPr/>
        </p:nvSpPr>
        <p:spPr>
          <a:xfrm>
            <a:off x="2500298" y="2786058"/>
            <a:ext cx="2714644" cy="3286148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Ismétlődő stuktúra</a:t>
            </a:r>
            <a:endParaRPr lang="ro-RO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mph" presetSubtype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style.fontStyle</p:attrName>
                                        </p:attrNameLst>
                                      </p:cBhvr>
                                      <p:to>
                                        <p:strVal val="normal"/>
                                      </p:to>
                                    </p:set>
                                    <p:set>
                                      <p:cBhvr override="childStyle">
                                        <p:cTn id="7" dur="indefinite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  <p:set>
                                      <p:cBhvr override="childStyle">
                                        <p:cTn id="8" dur="indefinite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style.textDecorationUnderline</p:attrName>
                                        </p:attrNameLst>
                                      </p:cBhvr>
                                      <p:to>
                                        <p:strVal val="fals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5" presetClass="emph" presetSubtype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override="childStyle">
                                        <p:cTn id="10" dur="indefinite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style.fontStyle</p:attrName>
                                        </p:attrNameLst>
                                      </p:cBhvr>
                                      <p:to>
                                        <p:strVal val="normal"/>
                                      </p:to>
                                    </p:set>
                                    <p:set>
                                      <p:cBhvr override="childStyle">
                                        <p:cTn id="11" dur="indefinite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  <p:set>
                                      <p:cBhvr override="childStyle">
                                        <p:cTn id="12" dur="indefinite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style.textDecorationUnderline</p:attrName>
                                        </p:attrNameLst>
                                      </p:cBhvr>
                                      <p:to>
                                        <p:strVal val="fals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5" presetClass="emph" presetSubtype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override="childStyle">
                                        <p:cTn id="14" dur="indefinite"/>
                                        <p:tgtEl>
                                          <p:spTgt spid="4">
                                            <p:txEl>
                                              <p:pRg st="23" end="2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style.fontStyle</p:attrName>
                                        </p:attrNameLst>
                                      </p:cBhvr>
                                      <p:to>
                                        <p:strVal val="normal"/>
                                      </p:to>
                                    </p:set>
                                    <p:set>
                                      <p:cBhvr override="childStyle">
                                        <p:cTn id="15" dur="indefinite"/>
                                        <p:tgtEl>
                                          <p:spTgt spid="4">
                                            <p:txEl>
                                              <p:pRg st="23" end="2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  <p:set>
                                      <p:cBhvr override="childStyle">
                                        <p:cTn id="16" dur="indefinite"/>
                                        <p:tgtEl>
                                          <p:spTgt spid="4">
                                            <p:txEl>
                                              <p:pRg st="23" end="23"/>
                                            </p:txEl>
                                          </p:spTgt>
                                        </p:tgtEl>
                                        <p:attrNameLst>
                                          <p:attrName>style.textDecorationUnderline</p:attrName>
                                        </p:attrNameLst>
                                      </p:cBhvr>
                                      <p:to>
                                        <p:strVal val="fals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6" presetClass="entr" presetSubtype="26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Horizontal)">
                                      <p:cBhvr>
                                        <p:cTn id="19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6" presetClass="entr" presetSubtype="26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Horizontal)">
                                      <p:cBhvr>
                                        <p:cTn id="2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6" presetClass="entr" presetSubtype="26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Horizontal)">
                                      <p:cBhvr>
                                        <p:cTn id="25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500"/>
                            </p:stCondLst>
                            <p:childTnLst>
                              <p:par>
                                <p:cTn id="27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5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5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1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5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6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5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1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5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5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1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" presetID="5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6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7" presetID="5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1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26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3" dur="500" tmFilter="0, 0; .2, .5; .8, .5; 1, 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4" dur="250" autoRev="1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75" presetID="26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6" dur="500" tmFilter="0, 0; .2, .5; .8, .5; 1, 0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7" dur="250" autoRev="1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78" presetID="26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9" dur="500" tmFilter="0, 0; .2, .5; .8, .5; 1, 0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0" dur="250" autoRev="1" fill="hold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81" presetID="26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82" dur="500" tmFilter="0, 0; .2, .5; .8, .5; 1, 0"/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3" dur="250" autoRev="1" fill="hold"/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84" presetID="26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85" dur="500" tmFilter="0, 0; .2, .5; .8, .5; 1, 0"/>
                                        <p:tgtEl>
                                          <p:spTgt spid="4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6" dur="250" autoRev="1" fill="hold"/>
                                        <p:tgtEl>
                                          <p:spTgt spid="4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87" presetID="26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88" dur="500" tmFilter="0, 0; .2, .5; .8, .5; 1, 0"/>
                                        <p:tgtEl>
                                          <p:spTgt spid="4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9" dur="250" autoRev="1" fill="hold"/>
                                        <p:tgtEl>
                                          <p:spTgt spid="4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90" presetID="26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91" dur="500" tmFilter="0, 0; .2, .5; .8, .5; 1, 0"/>
                                        <p:tgtEl>
                                          <p:spTgt spid="4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92" dur="250" autoRev="1" fill="hold"/>
                                        <p:tgtEl>
                                          <p:spTgt spid="4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93" presetID="26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94" dur="500" tmFilter="0, 0; .2, .5; .8, .5; 1, 0"/>
                                        <p:tgtEl>
                                          <p:spTgt spid="4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95" dur="250" autoRev="1" fill="hold"/>
                                        <p:tgtEl>
                                          <p:spTgt spid="4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96" presetID="26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97" dur="500" tmFilter="0, 0; .2, .5; .8, .5; 1, 0"/>
                                        <p:tgtEl>
                                          <p:spTgt spid="4">
                                            <p:txEl>
                                              <p:pRg st="22" end="2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98" dur="250" autoRev="1" fill="hold"/>
                                        <p:tgtEl>
                                          <p:spTgt spid="4">
                                            <p:txEl>
                                              <p:pRg st="22" end="22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9" fill="hold">
                            <p:stCondLst>
                              <p:cond delay="1500"/>
                            </p:stCondLst>
                            <p:childTnLst>
                              <p:par>
                                <p:cTn id="100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2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3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4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5" fill="hold">
                            <p:stCondLst>
                              <p:cond delay="2500"/>
                            </p:stCondLst>
                            <p:childTnLst>
                              <p:par>
                                <p:cTn id="106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8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9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0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1" fill="hold">
                            <p:stCondLst>
                              <p:cond delay="3500"/>
                            </p:stCondLst>
                            <p:childTnLst>
                              <p:par>
                                <p:cTn id="112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4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5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6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7" fill="hold">
                            <p:stCondLst>
                              <p:cond delay="4500"/>
                            </p:stCondLst>
                            <p:childTnLst>
                              <p:par>
                                <p:cTn id="118" presetID="26" presetClass="emph" presetSubtype="0" repeatCount="indefinite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19" dur="500" tmFilter="0, 0; .2, .5; .8, .5; 1, 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20" dur="250" autoRev="1" fill="hold"/>
                                        <p:tgtEl>
                                          <p:spTgt spid="20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 animBg="1"/>
      <p:bldP spid="10" grpId="0" animBg="1"/>
      <p:bldP spid="11" grpId="0" animBg="1"/>
      <p:bldP spid="12" grpId="0" animBg="1"/>
      <p:bldP spid="13" grpId="0" animBg="1"/>
      <p:bldP spid="14" grpId="0" animBg="1"/>
      <p:bldP spid="15" grpId="0" animBg="1"/>
      <p:bldP spid="16" grpId="0" animBg="1"/>
      <p:bldP spid="17" grpId="0" animBg="1"/>
      <p:bldP spid="17" grpId="1" animBg="1"/>
      <p:bldP spid="18" grpId="0" animBg="1"/>
      <p:bldP spid="18" grpId="1" animBg="1"/>
      <p:bldP spid="19" grpId="0" animBg="1"/>
      <p:bldP spid="19" grpId="1" animBg="1"/>
      <p:bldP spid="20" grpId="0" animBg="1"/>
    </p:bldLst>
  </p:timing>
</p:sld>
</file>

<file path=ppt/theme/theme1.xml><?xml version="1.0" encoding="utf-8"?>
<a:theme xmlns:a="http://schemas.openxmlformats.org/drawingml/2006/main" name="Temă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</TotalTime>
  <Words>76</Words>
  <Application>Microsoft Office PowerPoint</Application>
  <PresentationFormat>Expunere pe ecran (4:3)</PresentationFormat>
  <Paragraphs>37</Paragraphs>
  <Slides>1</Slides>
  <Notes>0</Notes>
  <HiddenSlides>0</HiddenSlides>
  <MMClips>0</MMClips>
  <ScaleCrop>false</ScaleCrop>
  <HeadingPairs>
    <vt:vector size="4" baseType="variant">
      <vt:variant>
        <vt:lpstr>Temă</vt:lpstr>
      </vt:variant>
      <vt:variant>
        <vt:i4>1</vt:i4>
      </vt:variant>
      <vt:variant>
        <vt:lpstr>Titluri diapozitive</vt:lpstr>
      </vt:variant>
      <vt:variant>
        <vt:i4>1</vt:i4>
      </vt:variant>
    </vt:vector>
  </HeadingPairs>
  <TitlesOfParts>
    <vt:vector size="2" baseType="lpstr">
      <vt:lpstr>Temă Office</vt:lpstr>
      <vt:lpstr>Diapozitivul 1</vt:lpstr>
    </vt:vector>
  </TitlesOfParts>
  <Company>Unitate Scolara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Diapozitivul 1</dc:title>
  <dc:creator>user</dc:creator>
  <cp:lastModifiedBy>user</cp:lastModifiedBy>
  <cp:revision>3</cp:revision>
  <dcterms:created xsi:type="dcterms:W3CDTF">2015-10-13T08:55:04Z</dcterms:created>
  <dcterms:modified xsi:type="dcterms:W3CDTF">2015-10-13T09:28:32Z</dcterms:modified>
</cp:coreProperties>
</file>

<file path=docProps/thumbnail.jpeg>
</file>